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00" r:id="rId2"/>
    <p:sldId id="280" r:id="rId3"/>
    <p:sldId id="257" r:id="rId4"/>
    <p:sldId id="259" r:id="rId5"/>
    <p:sldId id="266" r:id="rId6"/>
    <p:sldId id="267" r:id="rId7"/>
    <p:sldId id="281" r:id="rId8"/>
    <p:sldId id="263" r:id="rId9"/>
    <p:sldId id="268" r:id="rId10"/>
    <p:sldId id="283" r:id="rId11"/>
    <p:sldId id="297" r:id="rId12"/>
    <p:sldId id="282" r:id="rId13"/>
    <p:sldId id="273" r:id="rId14"/>
    <p:sldId id="284" r:id="rId15"/>
    <p:sldId id="290" r:id="rId16"/>
    <p:sldId id="274" r:id="rId17"/>
    <p:sldId id="291" r:id="rId18"/>
    <p:sldId id="293" r:id="rId19"/>
    <p:sldId id="299" r:id="rId20"/>
    <p:sldId id="29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146" autoAdjust="0"/>
  </p:normalViewPr>
  <p:slideViewPr>
    <p:cSldViewPr>
      <p:cViewPr varScale="1">
        <p:scale>
          <a:sx n="100" d="100"/>
          <a:sy n="100" d="100"/>
        </p:scale>
        <p:origin x="191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8D1CE51-A8DE-47D9-A4B1-C0C6CA61294B}" type="datetimeFigureOut">
              <a:rPr lang="ru-RU"/>
              <a:pPr>
                <a:defRPr/>
              </a:pPr>
              <a:t>17.10.2022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7BB44B7-BC54-4697-A4DE-E44A37434F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95957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1210F5C-2201-49EC-87D2-3610522A43A8}" type="slidenum">
              <a:rPr lang="ru-RU" altLang="ru-RU">
                <a:latin typeface="Calibri" panose="020F0502020204030204" pitchFamily="34" charset="0"/>
              </a:rPr>
              <a:pPr eaLnBrk="1" hangingPunct="1"/>
              <a:t>3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038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37D830E-32B4-428B-AE1F-24B001F91C77}" type="slidenum">
              <a:rPr lang="ru-RU" altLang="ru-RU">
                <a:latin typeface="Calibri" panose="020F0502020204030204" pitchFamily="34" charset="0"/>
              </a:rPr>
              <a:pPr eaLnBrk="1" hangingPunct="1"/>
              <a:t>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283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D474981-71B4-4228-AE8E-A8F4380C5A29}" type="slidenum">
              <a:rPr lang="ru-RU" altLang="ru-RU">
                <a:latin typeface="Calibri" panose="020F0502020204030204" pitchFamily="34" charset="0"/>
              </a:rPr>
              <a:pPr eaLnBrk="1" hangingPunct="1"/>
              <a:t>5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507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A77CBB2-4871-4A31-9393-061AC94BF659}" type="slidenum">
              <a:rPr lang="ru-RU" altLang="ru-RU">
                <a:latin typeface="Calibri" panose="020F0502020204030204" pitchFamily="34" charset="0"/>
              </a:rPr>
              <a:pPr eaLnBrk="1" hangingPunct="1"/>
              <a:t>6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942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0860865-0C3C-4674-A34F-42DE61EEB8E7}" type="slidenum">
              <a:rPr lang="ru-RU" altLang="ru-RU">
                <a:latin typeface="Calibri" panose="020F0502020204030204" pitchFamily="34" charset="0"/>
              </a:rPr>
              <a:pPr eaLnBrk="1" hangingPunct="1"/>
              <a:t>8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234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9D706B-8CD4-4723-AA84-66B78FA51BC1}" type="slidenum">
              <a:rPr lang="ru-RU" altLang="ru-RU">
                <a:latin typeface="Calibri" panose="020F0502020204030204" pitchFamily="34" charset="0"/>
              </a:rPr>
              <a:pPr eaLnBrk="1" hangingPunct="1"/>
              <a:t>9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177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8FCF735-659F-4537-A8E9-EF29F092C0D1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12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34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572B8AD-0C39-4594-825D-8D643C4E4BD9}" type="slidenum">
              <a:rPr lang="ru-RU" altLang="ru-RU">
                <a:latin typeface="Calibri" panose="020F0502020204030204" pitchFamily="34" charset="0"/>
              </a:rPr>
              <a:pPr eaLnBrk="1" hangingPunct="1"/>
              <a:t>13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355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D1ECCB2-DA1A-4C26-9107-8ED8A1A11D8F}" type="slidenum">
              <a:rPr lang="ru-RU" altLang="ru-RU">
                <a:latin typeface="Calibri" panose="020F0502020204030204" pitchFamily="34" charset="0"/>
              </a:rPr>
              <a:pPr eaLnBrk="1" hangingPunct="1"/>
              <a:t>16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597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146B6-1241-4987-BFAD-ADAB79AFA47F}" type="datetimeFigureOut">
              <a:rPr lang="ru-RU"/>
              <a:pPr>
                <a:defRPr/>
              </a:pPr>
              <a:t>17.10.2022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B883F-8AF4-48C5-BA66-5ED559F845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9946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DFB8D-EDAC-4453-9779-CB726BD85AB7}" type="datetimeFigureOut">
              <a:rPr lang="ru-RU"/>
              <a:pPr>
                <a:defRPr/>
              </a:pPr>
              <a:t>17.10.2022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AC6723-81F0-40E3-9FE2-D3B14DE6F8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2099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D80A9-9933-4B3B-8E40-645091B7E88B}" type="datetimeFigureOut">
              <a:rPr lang="ru-RU"/>
              <a:pPr>
                <a:defRPr/>
              </a:pPr>
              <a:t>17.10.2022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27BC8-65F1-4F51-B340-F6C6C40635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9209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35698-0DE9-43C6-9B8B-15F3EC9CB12C}" type="datetimeFigureOut">
              <a:rPr lang="ru-RU"/>
              <a:pPr>
                <a:defRPr/>
              </a:pPr>
              <a:t>17.10.2022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E62540-B6C5-47E7-BF0E-9CB8151C02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1918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4199C-4203-4576-8D57-E6429BED0197}" type="datetimeFigureOut">
              <a:rPr lang="ru-RU"/>
              <a:pPr>
                <a:defRPr/>
              </a:pPr>
              <a:t>17.10.2022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FC691-00C4-4F80-A103-C59CDA7E20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02793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8A20D-633D-447D-AF2D-9CF98A256121}" type="datetimeFigureOut">
              <a:rPr lang="ru-RU"/>
              <a:pPr>
                <a:defRPr/>
              </a:pPr>
              <a:t>17.10.2022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A95F7-73C1-4DEC-873C-65AA28CDB5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123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03765-6C28-4A19-80BA-58325880A63D}" type="datetimeFigureOut">
              <a:rPr lang="ru-RU"/>
              <a:pPr>
                <a:defRPr/>
              </a:pPr>
              <a:t>17.10.2022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AA658-0F05-469E-8B22-8AD880DEF8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1021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97382-82C5-4511-8694-464CFA25A840}" type="datetimeFigureOut">
              <a:rPr lang="ru-RU"/>
              <a:pPr>
                <a:defRPr/>
              </a:pPr>
              <a:t>17.10.2022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F4210-1E04-41B0-B5E8-B9C5F25C48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6788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06500-E151-4298-B82F-E532EAFC623E}" type="datetimeFigureOut">
              <a:rPr lang="ru-RU"/>
              <a:pPr>
                <a:defRPr/>
              </a:pPr>
              <a:t>17.10.2022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BDC9D-0578-4CDC-BB33-9405DD1AFB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8178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263A3-F368-4AC7-A5FA-F3C8FE6C453D}" type="datetimeFigureOut">
              <a:rPr lang="ru-RU"/>
              <a:pPr>
                <a:defRPr/>
              </a:pPr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F35F1C0F-1415-486A-8980-83AE35CC4C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7150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5701C-2E48-4994-ADD3-AF6EF6780EDD}" type="datetimeFigureOut">
              <a:rPr lang="ru-RU"/>
              <a:pPr>
                <a:defRPr/>
              </a:pPr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2BD07-CF1A-4EAF-81D0-3C26D6BFFE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3212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53ADE2-4E68-473F-9F03-EC2DB9A68A15}" type="datetimeFigureOut">
              <a:rPr lang="ru-RU"/>
              <a:pPr>
                <a:defRPr/>
              </a:pPr>
              <a:t>17.10.2022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9B9A98"/>
                </a:solidFill>
              </a:defRPr>
            </a:lvl1pPr>
          </a:lstStyle>
          <a:p>
            <a:fld id="{2C959B30-8DD6-40F8-9FFE-0141CE56BB2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7" r:id="rId1"/>
    <p:sldLayoutId id="2147483981" r:id="rId2"/>
    <p:sldLayoutId id="2147483988" r:id="rId3"/>
    <p:sldLayoutId id="2147483982" r:id="rId4"/>
    <p:sldLayoutId id="2147483989" r:id="rId5"/>
    <p:sldLayoutId id="2147483983" r:id="rId6"/>
    <p:sldLayoutId id="2147483984" r:id="rId7"/>
    <p:sldLayoutId id="2147483990" r:id="rId8"/>
    <p:sldLayoutId id="2147483991" r:id="rId9"/>
    <p:sldLayoutId id="2147483985" r:id="rId10"/>
    <p:sldLayoutId id="21474839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268760"/>
          </a:xfrm>
          <a:extLst/>
        </p:spPr>
        <p:txBody>
          <a:bodyPr/>
          <a:lstStyle/>
          <a:p>
            <a:pPr algn="ctr">
              <a:defRPr/>
            </a:pPr>
            <a:r>
              <a:rPr lang="ru-RU" sz="9600" b="1" cap="all" dirty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6EA0B0">
                        <a:tint val="63000"/>
                        <a:satMod val="255000"/>
                      </a:srgbClr>
                    </a:gs>
                    <a:gs pos="9000">
                      <a:srgbClr val="6EA0B0">
                        <a:tint val="63000"/>
                        <a:satMod val="255000"/>
                      </a:srgbClr>
                    </a:gs>
                    <a:gs pos="53000">
                      <a:srgbClr val="6EA0B0">
                        <a:shade val="60000"/>
                        <a:satMod val="100000"/>
                      </a:srgbClr>
                    </a:gs>
                    <a:gs pos="90000">
                      <a:srgbClr val="6EA0B0">
                        <a:tint val="63000"/>
                        <a:satMod val="255000"/>
                      </a:srgbClr>
                    </a:gs>
                    <a:gs pos="100000">
                      <a:srgbClr val="6EA0B0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Корь</a:t>
            </a:r>
            <a:r>
              <a:rPr lang="ru-RU" b="1" cap="all" dirty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6EA0B0">
                        <a:tint val="63000"/>
                        <a:satMod val="255000"/>
                      </a:srgbClr>
                    </a:gs>
                    <a:gs pos="9000">
                      <a:srgbClr val="6EA0B0">
                        <a:tint val="63000"/>
                        <a:satMod val="255000"/>
                      </a:srgbClr>
                    </a:gs>
                    <a:gs pos="53000">
                      <a:srgbClr val="6EA0B0">
                        <a:shade val="60000"/>
                        <a:satMod val="100000"/>
                      </a:srgbClr>
                    </a:gs>
                    <a:gs pos="90000">
                      <a:srgbClr val="6EA0B0">
                        <a:tint val="63000"/>
                        <a:satMod val="255000"/>
                      </a:srgbClr>
                    </a:gs>
                    <a:gs pos="100000">
                      <a:srgbClr val="6EA0B0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 </a:t>
            </a:r>
            <a:endParaRPr lang="ru-RU" dirty="0"/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0" y="1989138"/>
            <a:ext cx="7739063" cy="4868862"/>
          </a:xfrm>
        </p:spPr>
        <p:txBody>
          <a:bodyPr/>
          <a:lstStyle/>
          <a:p>
            <a:pPr marL="34925" indent="0">
              <a:buFont typeface="Wingdings 2" panose="05020102010507070707" pitchFamily="18" charset="2"/>
              <a:buNone/>
            </a:pPr>
            <a:endParaRPr lang="ru-RU" altLang="ru-RU" smtClean="0"/>
          </a:p>
          <a:p>
            <a:pPr marL="34925" indent="0">
              <a:buFont typeface="Wingdings 2" panose="05020102010507070707" pitchFamily="18" charset="2"/>
              <a:buNone/>
            </a:pPr>
            <a:endParaRPr lang="ru-RU" altLang="ru-RU" smtClean="0"/>
          </a:p>
          <a:p>
            <a:pPr marL="34925" indent="0">
              <a:buFont typeface="Wingdings 2" panose="05020102010507070707" pitchFamily="18" charset="2"/>
              <a:buNone/>
            </a:pPr>
            <a:endParaRPr lang="ru-RU" altLang="ru-RU" smtClean="0"/>
          </a:p>
          <a:p>
            <a:pPr marL="34925" indent="0">
              <a:buFont typeface="Wingdings 2" panose="05020102010507070707" pitchFamily="18" charset="2"/>
              <a:buNone/>
            </a:pPr>
            <a:endParaRPr lang="ru-RU" altLang="ru-RU" smtClean="0"/>
          </a:p>
          <a:p>
            <a:pPr marL="34925" indent="0">
              <a:buFont typeface="Wingdings 2" panose="05020102010507070707" pitchFamily="18" charset="2"/>
              <a:buNone/>
            </a:pPr>
            <a:endParaRPr lang="ru-RU" altLang="ru-RU" sz="2000" smtClean="0"/>
          </a:p>
          <a:p>
            <a:pPr marL="34925" indent="0">
              <a:buFont typeface="Wingdings 2" panose="05020102010507070707" pitchFamily="18" charset="2"/>
              <a:buNone/>
            </a:pPr>
            <a:endParaRPr lang="ru-RU" altLang="ru-RU" sz="2000" smtClean="0"/>
          </a:p>
          <a:p>
            <a:pPr marL="34925" indent="0">
              <a:buFont typeface="Wingdings 2" panose="05020102010507070707" pitchFamily="18" charset="2"/>
              <a:buNone/>
            </a:pPr>
            <a:endParaRPr lang="ru-RU" altLang="ru-RU" sz="2000" smtClean="0"/>
          </a:p>
          <a:p>
            <a:pPr marL="34925" indent="0">
              <a:buFont typeface="Wingdings 2" panose="05020102010507070707" pitchFamily="18" charset="2"/>
              <a:buNone/>
            </a:pPr>
            <a:endParaRPr lang="ru-RU" altLang="ru-RU" sz="1800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1196975"/>
            <a:ext cx="7431087" cy="439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Осложнения 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>
          <a:xfrm>
            <a:off x="457200" y="1268413"/>
            <a:ext cx="8218488" cy="5113337"/>
          </a:xfrm>
        </p:spPr>
        <p:txBody>
          <a:bodyPr/>
          <a:lstStyle/>
          <a:p>
            <a:pPr eaLnBrk="1" hangingPunct="1">
              <a:buClr>
                <a:srgbClr val="6EA0B0"/>
              </a:buClr>
            </a:pPr>
            <a:r>
              <a:rPr lang="ru-RU" altLang="ru-RU" sz="2400" smtClean="0">
                <a:solidFill>
                  <a:srgbClr val="FFFFFF"/>
                </a:solidFill>
              </a:rPr>
              <a:t>Органы дыхания: пневмония, ларингит, ларинготрахеит, бронхит, бронхиолит, плеврит. </a:t>
            </a:r>
          </a:p>
          <a:p>
            <a:pPr eaLnBrk="1" hangingPunct="1">
              <a:buClr>
                <a:srgbClr val="6EA0B0"/>
              </a:buClr>
            </a:pPr>
            <a:r>
              <a:rPr lang="ru-RU" altLang="ru-RU" sz="2400" smtClean="0">
                <a:solidFill>
                  <a:srgbClr val="FFFFFF"/>
                </a:solidFill>
              </a:rPr>
              <a:t>Пищеварительная система:  стоматит, энтерит, колит.</a:t>
            </a:r>
          </a:p>
          <a:p>
            <a:pPr eaLnBrk="1" hangingPunct="1">
              <a:buClr>
                <a:srgbClr val="6EA0B0"/>
              </a:buClr>
            </a:pPr>
            <a:r>
              <a:rPr lang="ru-RU" altLang="ru-RU" sz="2400" smtClean="0">
                <a:solidFill>
                  <a:srgbClr val="FFFFFF"/>
                </a:solidFill>
              </a:rPr>
              <a:t>Нервная система: энцефалит, менингоэнцефалит, менингит, миелит и др.</a:t>
            </a:r>
          </a:p>
          <a:p>
            <a:pPr eaLnBrk="1" hangingPunct="1">
              <a:buClr>
                <a:srgbClr val="6EA0B0"/>
              </a:buClr>
            </a:pPr>
            <a:r>
              <a:rPr lang="ru-RU" altLang="ru-RU" sz="2400" smtClean="0">
                <a:solidFill>
                  <a:srgbClr val="FFFFFF"/>
                </a:solidFill>
              </a:rPr>
              <a:t>Органы зрения: конъюнктивит, блефарит, кератит, кератоконъюнктивит.</a:t>
            </a:r>
          </a:p>
          <a:p>
            <a:pPr eaLnBrk="1" hangingPunct="1">
              <a:buClr>
                <a:srgbClr val="6EA0B0"/>
              </a:buClr>
            </a:pPr>
            <a:r>
              <a:rPr lang="ru-RU" altLang="ru-RU" sz="2400" smtClean="0">
                <a:solidFill>
                  <a:srgbClr val="FFFFFF"/>
                </a:solidFill>
              </a:rPr>
              <a:t>Органы слуха: отит, мастоидит.</a:t>
            </a:r>
          </a:p>
          <a:p>
            <a:pPr eaLnBrk="1" hangingPunct="1">
              <a:buClr>
                <a:srgbClr val="6EA0B0"/>
              </a:buClr>
            </a:pPr>
            <a:r>
              <a:rPr lang="ru-RU" altLang="ru-RU" sz="2400" smtClean="0">
                <a:solidFill>
                  <a:srgbClr val="FFFFFF"/>
                </a:solidFill>
              </a:rPr>
              <a:t>Мочевыделительная система: цистит, пиелионефрит.</a:t>
            </a:r>
          </a:p>
          <a:p>
            <a:pPr eaLnBrk="1" hangingPunct="1">
              <a:buClr>
                <a:srgbClr val="6EA0B0"/>
              </a:buClr>
            </a:pPr>
            <a:r>
              <a:rPr lang="ru-RU" altLang="ru-RU" sz="2400" smtClean="0">
                <a:solidFill>
                  <a:srgbClr val="FFFFFF"/>
                </a:solidFill>
              </a:rPr>
              <a:t>Кожа: пиодермия, абсцесс, флегмона.</a:t>
            </a:r>
          </a:p>
          <a:p>
            <a:endParaRPr lang="ru-RU" alt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395288" y="247650"/>
            <a:ext cx="8291512" cy="6178550"/>
          </a:xfrm>
        </p:spPr>
        <p:txBody>
          <a:bodyPr/>
          <a:lstStyle/>
          <a:p>
            <a:r>
              <a:rPr lang="ru-RU" altLang="ru-RU" sz="4000" smtClean="0"/>
              <a:t>Иммунитет к кори формируется после перенесенного заболевания или после проведения иммунизации.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4508500"/>
            <a:ext cx="3305175" cy="234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Лечение 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468313" y="1196975"/>
            <a:ext cx="8496300" cy="540067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/>
              <a:t>В обязательном порядке госпитализируются дети до двух лет, дети с тяжёлой формой или ослабленные. 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rgbClr val="FFFF00"/>
                </a:solidFill>
              </a:rPr>
              <a:t>Этиотропного лечения кори нет.</a:t>
            </a:r>
          </a:p>
          <a:p>
            <a:pPr marL="36512" indent="0" eaLnBrk="1" hangingPunct="1">
              <a:buFont typeface="Wingdings 2" panose="05020102010507070707" pitchFamily="18" charset="2"/>
              <a:buNone/>
              <a:defRPr/>
            </a:pPr>
            <a:r>
              <a:rPr lang="ru-RU" sz="3600" dirty="0" smtClean="0">
                <a:solidFill>
                  <a:srgbClr val="FFFF00"/>
                </a:solidFill>
              </a:rPr>
              <a:t>Специфическая профилактика кори </a:t>
            </a:r>
          </a:p>
          <a:p>
            <a:pPr>
              <a:buClr>
                <a:srgbClr val="6EA0B0"/>
              </a:buClr>
              <a:defRPr/>
            </a:pPr>
            <a:r>
              <a:rPr lang="ru-RU" sz="2000" dirty="0">
                <a:solidFill>
                  <a:prstClr val="white"/>
                </a:solidFill>
              </a:rPr>
              <a:t>Иммунизации против кори по эпидемическим показаниям подлежат лица, имевшие контакт с больным (при подозрении на заболевание), </a:t>
            </a:r>
          </a:p>
          <a:p>
            <a:pPr>
              <a:buClr>
                <a:srgbClr val="6EA0B0"/>
              </a:buClr>
              <a:defRPr/>
            </a:pPr>
            <a:r>
              <a:rPr lang="ru-RU" sz="2000" dirty="0">
                <a:solidFill>
                  <a:prstClr val="white"/>
                </a:solidFill>
              </a:rPr>
              <a:t>не болевшие корью ранее, </a:t>
            </a:r>
          </a:p>
          <a:p>
            <a:pPr>
              <a:buClr>
                <a:srgbClr val="6EA0B0"/>
              </a:buClr>
              <a:defRPr/>
            </a:pPr>
            <a:r>
              <a:rPr lang="ru-RU" sz="2000" dirty="0">
                <a:solidFill>
                  <a:prstClr val="white"/>
                </a:solidFill>
              </a:rPr>
              <a:t>не привитые, </a:t>
            </a:r>
          </a:p>
          <a:p>
            <a:pPr>
              <a:buClr>
                <a:srgbClr val="6EA0B0"/>
              </a:buClr>
              <a:defRPr/>
            </a:pPr>
            <a:r>
              <a:rPr lang="ru-RU" sz="2000" dirty="0">
                <a:solidFill>
                  <a:prstClr val="white"/>
                </a:solidFill>
              </a:rPr>
              <a:t>не имеющие сведений  о прививках против кори, </a:t>
            </a:r>
          </a:p>
          <a:p>
            <a:pPr>
              <a:buClr>
                <a:srgbClr val="6EA0B0"/>
              </a:buClr>
              <a:defRPr/>
            </a:pPr>
            <a:r>
              <a:rPr lang="ru-RU" sz="2000" dirty="0">
                <a:solidFill>
                  <a:prstClr val="white"/>
                </a:solidFill>
              </a:rPr>
              <a:t>а также лица, привитые против кори однократно – без ограничения возраста.</a:t>
            </a:r>
          </a:p>
          <a:p>
            <a:pPr>
              <a:buClr>
                <a:srgbClr val="6EA0B0"/>
              </a:buClr>
              <a:defRPr/>
            </a:pPr>
            <a:r>
              <a:rPr lang="ru-RU" sz="2000" dirty="0">
                <a:solidFill>
                  <a:prstClr val="white"/>
                </a:solidFill>
              </a:rPr>
              <a:t>	</a:t>
            </a:r>
            <a:r>
              <a:rPr lang="ru-RU" sz="2000" dirty="0">
                <a:solidFill>
                  <a:srgbClr val="FFFF00"/>
                </a:solidFill>
              </a:rPr>
              <a:t>Иммунизация против  кори  по эпидемическим показаниям  проводится в течение первых 72 часов с момента выявления  больного. </a:t>
            </a:r>
          </a:p>
          <a:p>
            <a:pPr eaLnBrk="1" hangingPunct="1">
              <a:defRPr/>
            </a:pPr>
            <a:endParaRPr lang="ru-RU" sz="2800" dirty="0" smtClean="0"/>
          </a:p>
          <a:p>
            <a:pPr eaLnBrk="1" hangingPunct="1">
              <a:defRPr/>
            </a:pPr>
            <a:endParaRPr lang="ru-RU" sz="2400" dirty="0" smtClean="0"/>
          </a:p>
          <a:p>
            <a:pPr eaLnBrk="1" hangingPunct="1">
              <a:defRPr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4400" smtClean="0">
                <a:solidFill>
                  <a:srgbClr val="FFFF00"/>
                </a:solidFill>
              </a:rPr>
              <a:t>МЕРОПРИЯТИЯ В ОЧАГЕ КОРИ(СанПин 3.1.2952-11)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179388" y="1600200"/>
            <a:ext cx="8750300" cy="5068888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ru-RU" altLang="ru-RU" sz="2800" b="1" smtClean="0"/>
              <a:t>Цель - локализация и ликвидация очага кори.</a:t>
            </a:r>
          </a:p>
          <a:p>
            <a:pPr algn="just">
              <a:buFont typeface="Wingdings 2" panose="05020102010507070707" pitchFamily="18" charset="2"/>
              <a:buNone/>
            </a:pPr>
            <a:r>
              <a:rPr lang="ru-RU" altLang="ru-RU" sz="2800" smtClean="0">
                <a:solidFill>
                  <a:srgbClr val="FFFF00"/>
                </a:solidFill>
              </a:rPr>
              <a:t> </a:t>
            </a:r>
            <a:r>
              <a:rPr lang="ru-RU" altLang="ru-RU" sz="2800" b="1" smtClean="0">
                <a:solidFill>
                  <a:srgbClr val="FFFF00"/>
                </a:solidFill>
              </a:rPr>
              <a:t>При выявлении очага инфекции в дошкольных организациях  и общеобразовательных учреждениях с момента выявления первого больного до  21 дня с момента выявления последнего накладывается карантин</a:t>
            </a:r>
            <a:r>
              <a:rPr lang="ru-RU" altLang="ru-RU" sz="3200" b="1" smtClean="0"/>
              <a:t>. </a:t>
            </a:r>
          </a:p>
          <a:p>
            <a:endParaRPr lang="ru-RU" altLang="ru-RU" sz="3200" smtClean="0"/>
          </a:p>
          <a:p>
            <a:pPr>
              <a:buFont typeface="Wingdings" panose="05000000000000000000" pitchFamily="2" charset="2"/>
              <a:buNone/>
            </a:pPr>
            <a:endParaRPr lang="ru-RU" altLang="ru-RU" sz="3200" smtClean="0"/>
          </a:p>
          <a:p>
            <a:pPr>
              <a:buFont typeface="Wingdings" panose="05000000000000000000" pitchFamily="2" charset="2"/>
              <a:buNone/>
            </a:pPr>
            <a:endParaRPr lang="ru-RU" altLang="ru-RU" sz="3200" smtClean="0"/>
          </a:p>
          <a:p>
            <a:pPr>
              <a:buFont typeface="Wingdings" panose="05000000000000000000" pitchFamily="2" charset="2"/>
              <a:buNone/>
            </a:pPr>
            <a:r>
              <a:rPr lang="ru-RU" altLang="ru-RU" sz="3200" smtClean="0"/>
              <a:t>    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8863"/>
            <a:ext cx="9144000" cy="198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323850" y="692150"/>
            <a:ext cx="8402638" cy="5505450"/>
          </a:xfrm>
        </p:spPr>
        <p:txBody>
          <a:bodyPr/>
          <a:lstStyle/>
          <a:p>
            <a:pPr algn="just"/>
            <a:r>
              <a:rPr lang="ru-RU" altLang="ru-RU" sz="3200" b="1" smtClean="0">
                <a:solidFill>
                  <a:srgbClr val="FFFF00"/>
                </a:solidFill>
              </a:rPr>
              <a:t>Во время карантина в коллектив не принимаются лица, не болевшие корью, и не  привитые против этой инфекции. </a:t>
            </a:r>
            <a:endParaRPr lang="ru-RU" altLang="ru-RU" b="1" smtClean="0"/>
          </a:p>
          <a:p>
            <a:pPr algn="just"/>
            <a:r>
              <a:rPr lang="ru-RU" altLang="ru-RU" b="1" smtClean="0">
                <a:solidFill>
                  <a:srgbClr val="FFFF00"/>
                </a:solidFill>
              </a:rPr>
              <a:t>Организуется ежедневный осмотр контактных лиц медицинскими работниками (опрос, термометрия, осмотр слизистой оболочки полости рта, зева, конъюнктивы глаз, кожных покровов) в целях активного выявления и изоляции лиц с признаками заболевания.</a:t>
            </a:r>
          </a:p>
          <a:p>
            <a:pPr algn="just"/>
            <a:endParaRPr lang="ru-RU" altLang="ru-RU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0" y="203200"/>
            <a:ext cx="8915400" cy="6448425"/>
          </a:xfrm>
        </p:spPr>
        <p:txBody>
          <a:bodyPr/>
          <a:lstStyle/>
          <a:p>
            <a:r>
              <a:rPr lang="ru-RU" altLang="ru-RU" sz="3200" b="1" smtClean="0">
                <a:solidFill>
                  <a:srgbClr val="FFFF00"/>
                </a:solidFill>
              </a:rPr>
              <a:t>Охват вакцинацией и ревакцинацией</a:t>
            </a:r>
            <a:r>
              <a:rPr lang="ru-RU" altLang="ru-RU" sz="3200" smtClean="0">
                <a:solidFill>
                  <a:srgbClr val="FFFF00"/>
                </a:solidFill>
              </a:rPr>
              <a:t> против кори, детей  в  декретированных возрастах </a:t>
            </a:r>
            <a:r>
              <a:rPr lang="ru-RU" altLang="ru-RU" sz="3200" b="1" smtClean="0">
                <a:solidFill>
                  <a:srgbClr val="FFFF00"/>
                </a:solidFill>
              </a:rPr>
              <a:t>должен составлять не менее 95%</a:t>
            </a:r>
            <a:br>
              <a:rPr lang="ru-RU" altLang="ru-RU" sz="3200" b="1" smtClean="0">
                <a:solidFill>
                  <a:srgbClr val="FFFF00"/>
                </a:solidFill>
              </a:rPr>
            </a:br>
            <a:endParaRPr lang="ru-RU" altLang="ru-RU" sz="3200" smtClean="0">
              <a:solidFill>
                <a:srgbClr val="FFFF00"/>
              </a:solidFill>
            </a:endParaRPr>
          </a:p>
        </p:txBody>
      </p:sp>
      <p:pic>
        <p:nvPicPr>
          <p:cNvPr id="2150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92500" cy="235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951288"/>
            <a:ext cx="4716462" cy="290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457200" y="1412875"/>
            <a:ext cx="8507413" cy="525621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2400" smtClean="0"/>
              <a:t>Производитель: ФГУП «НПО «Микроген» Минздрава России, Россия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sz="2400" smtClean="0"/>
              <a:t>Готовится методом культивирования вируса кори на первичной культуре клеток эмбрионов перепелов.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sz="2400" smtClean="0"/>
              <a:t>Иммунолог. свойства- стимулирует выработку антител против кори не менее чем у 95% привитых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sz="2400" smtClean="0"/>
              <a:t>Показания: плановая и экстренная профилактика кори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sz="2400" smtClean="0"/>
              <a:t>Противопоказания: тяжелые формы аллергических реакций на аминогликозиды(гентамицина сульфат), куриные и/или перепелиные яйца.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sz="2400" smtClean="0"/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400" smtClean="0"/>
              <a:t> </a:t>
            </a:r>
          </a:p>
        </p:txBody>
      </p:sp>
      <p:sp>
        <p:nvSpPr>
          <p:cNvPr id="22531" name="Заголовок 1"/>
          <p:cNvSpPr>
            <a:spLocks noGrp="1"/>
          </p:cNvSpPr>
          <p:nvPr>
            <p:ph type="title"/>
          </p:nvPr>
        </p:nvSpPr>
        <p:spPr>
          <a:xfrm>
            <a:off x="250825" y="-14288"/>
            <a:ext cx="7467600" cy="1143001"/>
          </a:xfrm>
        </p:spPr>
        <p:txBody>
          <a:bodyPr/>
          <a:lstStyle/>
          <a:p>
            <a:pPr algn="ctr"/>
            <a:r>
              <a:rPr lang="ru-RU" altLang="ru-RU" smtClean="0"/>
              <a:t>	</a:t>
            </a:r>
            <a:r>
              <a:rPr lang="ru-RU" altLang="ru-RU" sz="3200" smtClean="0">
                <a:solidFill>
                  <a:srgbClr val="FFFF00"/>
                </a:solidFill>
              </a:rPr>
              <a:t>Вакцина коревая культуральная живая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250825" y="260350"/>
            <a:ext cx="8497888" cy="6337300"/>
          </a:xfrm>
        </p:spPr>
        <p:txBody>
          <a:bodyPr/>
          <a:lstStyle/>
          <a:p>
            <a:r>
              <a:rPr lang="ru-RU" altLang="ru-RU" smtClean="0"/>
              <a:t> Иммунодефициты, злокачественные новообразования</a:t>
            </a:r>
          </a:p>
          <a:p>
            <a:r>
              <a:rPr lang="ru-RU" altLang="ru-RU" smtClean="0"/>
              <a:t>Сильная реакция или осложнение на предыдущее введение коревой или паротитно- коревой вакцин</a:t>
            </a:r>
          </a:p>
          <a:p>
            <a:r>
              <a:rPr lang="ru-RU" altLang="ru-RU" smtClean="0"/>
              <a:t>Беременность </a:t>
            </a:r>
          </a:p>
          <a:p>
            <a:r>
              <a:rPr lang="ru-RU" altLang="ru-RU" smtClean="0"/>
              <a:t>Особые указания: при нетяжелых ОРВИ, ОКИ и др.-вакцинацию проводят сразу после нормализации температуры; после острых инфекционных и неинфекционных заболеваний- по окончанию острых проявлений заболевания</a:t>
            </a:r>
          </a:p>
          <a:p>
            <a:endParaRPr lang="ru-RU" altLang="ru-RU" smtClean="0"/>
          </a:p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323850" y="0"/>
            <a:ext cx="7600950" cy="1417638"/>
          </a:xfrm>
        </p:spPr>
        <p:txBody>
          <a:bodyPr/>
          <a:lstStyle/>
          <a:p>
            <a:pPr algn="ctr">
              <a:tabLst>
                <a:tab pos="630238" algn="l"/>
              </a:tabLst>
            </a:pPr>
            <a:r>
              <a:rPr lang="ru-RU" altLang="ru-RU" sz="2400" smtClean="0">
                <a:solidFill>
                  <a:srgbClr val="FFFF00"/>
                </a:solidFill>
              </a:rPr>
              <a:t>	</a:t>
            </a:r>
            <a:r>
              <a:rPr lang="ru-RU" altLang="ru-RU" sz="3200" smtClean="0">
                <a:solidFill>
                  <a:srgbClr val="FFFF00"/>
                </a:solidFill>
              </a:rPr>
              <a:t>Вакцина паротитно- коревая культуральная живая</a:t>
            </a:r>
            <a:endParaRPr lang="ru-RU" altLang="ru-RU" sz="3200" smtClean="0"/>
          </a:p>
        </p:txBody>
      </p:sp>
      <p:sp>
        <p:nvSpPr>
          <p:cNvPr id="24579" name="Объект 2"/>
          <p:cNvSpPr>
            <a:spLocks noGrp="1"/>
          </p:cNvSpPr>
          <p:nvPr>
            <p:ph idx="1"/>
          </p:nvPr>
        </p:nvSpPr>
        <p:spPr>
          <a:xfrm>
            <a:off x="0" y="1412875"/>
            <a:ext cx="8964613" cy="5445125"/>
          </a:xfrm>
        </p:spPr>
        <p:txBody>
          <a:bodyPr/>
          <a:lstStyle/>
          <a:p>
            <a:pPr algn="just"/>
            <a:r>
              <a:rPr lang="ru-RU" altLang="ru-RU" sz="2800" smtClean="0"/>
              <a:t>Производитель: ФГУП «НПО «Микроген» Минздрава России, Россия</a:t>
            </a:r>
          </a:p>
          <a:p>
            <a:pPr algn="just"/>
            <a:r>
              <a:rPr lang="ru-RU" altLang="ru-RU" sz="2800" smtClean="0"/>
              <a:t>лиофилизированная смесь полуфабрикатов коревой и паротитной вакцин, приготовленных на первичной культуре клеток эмбрионов перепелов.</a:t>
            </a:r>
          </a:p>
          <a:p>
            <a:pPr algn="just"/>
            <a:r>
              <a:rPr lang="ru-RU" altLang="ru-RU" sz="2800" smtClean="0"/>
              <a:t>Показания: профилактика кори и эпидемического паротита.</a:t>
            </a:r>
          </a:p>
          <a:p>
            <a:pPr algn="just"/>
            <a:r>
              <a:rPr lang="ru-RU" altLang="ru-RU" sz="2800" smtClean="0"/>
              <a:t>Противопоказания: аналогичны противопоказаниям при вакцинации  вакциной коревой культуральной живой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6000" smtClean="0">
                <a:solidFill>
                  <a:srgbClr val="FFFF00"/>
                </a:solidFill>
              </a:rPr>
              <a:t>Приорикс</a:t>
            </a:r>
            <a:endParaRPr lang="ru-RU" altLang="ru-RU" sz="6000" smtClean="0"/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>
          <a:xfrm>
            <a:off x="250825" y="1600200"/>
            <a:ext cx="7673975" cy="5141913"/>
          </a:xfrm>
        </p:spPr>
        <p:txBody>
          <a:bodyPr/>
          <a:lstStyle/>
          <a:p>
            <a:pPr algn="just">
              <a:defRPr/>
            </a:pPr>
            <a:r>
              <a:rPr lang="ru-RU" sz="2400" dirty="0" smtClean="0"/>
              <a:t>Производитель: Бельгия</a:t>
            </a:r>
          </a:p>
          <a:p>
            <a:pPr algn="just">
              <a:defRPr/>
            </a:pPr>
            <a:r>
              <a:rPr lang="ru-RU" sz="2400" dirty="0" smtClean="0"/>
              <a:t>вакцина против кори, паротита и краснухи живая культуральная. </a:t>
            </a:r>
          </a:p>
          <a:p>
            <a:pPr algn="just">
              <a:defRPr/>
            </a:pPr>
            <a:r>
              <a:rPr lang="ru-RU" sz="2400" dirty="0" smtClean="0"/>
              <a:t>Комбинированный препарат аттенуированных (ослабленных) штаммов вируса кори, эпидемического паротита и  краснухи.</a:t>
            </a:r>
          </a:p>
          <a:p>
            <a:pPr>
              <a:defRPr/>
            </a:pPr>
            <a:r>
              <a:rPr lang="ru-RU" sz="2400" dirty="0" err="1" smtClean="0"/>
              <a:t>Иммунологич</a:t>
            </a:r>
            <a:r>
              <a:rPr lang="ru-RU" sz="2400" dirty="0" smtClean="0"/>
              <a:t>. свойства- высокая эффективность. Антитела к вирусу кори обнаружены у 98% привитых, к вирусу </a:t>
            </a:r>
            <a:r>
              <a:rPr lang="ru-RU" sz="2400" dirty="0" err="1" smtClean="0"/>
              <a:t>эпид</a:t>
            </a:r>
            <a:r>
              <a:rPr lang="ru-RU" sz="2400" dirty="0" smtClean="0"/>
              <a:t>. паротита у 96,1% и к вирусу краснухи у 99,3% привитых .</a:t>
            </a:r>
          </a:p>
          <a:p>
            <a:pPr marL="36512" indent="0">
              <a:buFont typeface="Wingdings 2" panose="05020102010507070707" pitchFamily="18" charset="2"/>
              <a:buNone/>
              <a:defRPr/>
            </a:pPr>
            <a:endParaRPr lang="ru-RU" sz="2400" dirty="0" smtClean="0"/>
          </a:p>
          <a:p>
            <a:pPr>
              <a:defRPr/>
            </a:pPr>
            <a:endParaRPr lang="ru-RU" sz="24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7467600" cy="865187"/>
          </a:xfrm>
        </p:spPr>
        <p:txBody>
          <a:bodyPr/>
          <a:lstStyle/>
          <a:p>
            <a:r>
              <a:rPr lang="ru-RU" altLang="ru-RU" smtClean="0"/>
              <a:t>              Актуальность</a:t>
            </a: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250825" y="908050"/>
            <a:ext cx="8569325" cy="5218113"/>
          </a:xfrm>
        </p:spPr>
        <p:txBody>
          <a:bodyPr/>
          <a:lstStyle/>
          <a:p>
            <a:pPr algn="just"/>
            <a:r>
              <a:rPr lang="ru-RU" alt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протоколом СПЭК Роспотребнадзора от 05.02.2019г. «Об очагах кори в субъектах РФ» по состоянию на 14.02.2019г. в г. Нягани семерым лицам предварительно диагностирована «Корь», в двух случаях (28,6%) диагноз подтвержден. Возникновение и распространение заболевания произошло в связи с завозом вируса кори и отсутствием прививок у заболевших по причине отказа от вакцинации. </a:t>
            </a:r>
            <a:endParaRPr lang="ru-RU" altLang="ru-RU" sz="3200" smtClean="0">
              <a:latin typeface="Courier New" panose="02070309020205020404" pitchFamily="49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467600" cy="1143000"/>
          </a:xfrm>
        </p:spPr>
        <p:txBody>
          <a:bodyPr/>
          <a:lstStyle/>
          <a:p>
            <a:pPr algn="ctr">
              <a:defRPr/>
            </a:pPr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7460"/>
            <a:ext cx="8113351" cy="5040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Корь 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250825" y="1268413"/>
            <a:ext cx="8642350" cy="5589587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Корь – это острое инфекционное высоко заразное заболевание, которое вызывается вирусом. </a:t>
            </a:r>
          </a:p>
          <a:p>
            <a:pPr eaLnBrk="1" hangingPunct="1"/>
            <a:r>
              <a:rPr lang="ru-RU" altLang="ru-RU" sz="2800" smtClean="0"/>
              <a:t>Проявляется синдромом интоксикации, поражением дыхательных путей, конъюнктивы и характерной сыпью на коже.</a:t>
            </a:r>
          </a:p>
          <a:p>
            <a:pPr eaLnBrk="1" hangingPunct="1"/>
            <a:r>
              <a:rPr lang="ru-RU" altLang="ru-RU" sz="2800" smtClean="0"/>
              <a:t>В естественных условиях корью болеет только человек.</a:t>
            </a:r>
          </a:p>
          <a:p>
            <a:pPr eaLnBrk="1" hangingPunct="1"/>
            <a:r>
              <a:rPr lang="ru-RU" altLang="ru-RU" sz="2800" smtClean="0"/>
              <a:t>Во внешней среде сохраняется не более 30 минут.</a:t>
            </a:r>
          </a:p>
          <a:p>
            <a:pPr eaLnBrk="1" hangingPunct="1">
              <a:buClr>
                <a:srgbClr val="6EA0B0"/>
              </a:buClr>
            </a:pPr>
            <a:r>
              <a:rPr lang="ru-RU" altLang="ru-RU" sz="2800" smtClean="0">
                <a:solidFill>
                  <a:srgbClr val="FFFFFF"/>
                </a:solidFill>
              </a:rPr>
              <a:t>Потоками воздуха с частицами слизи переносится на значительные расстояния</a:t>
            </a:r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Эпидемиология 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57200" y="1268413"/>
            <a:ext cx="8507413" cy="52562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Корью могут болеть люди в любом возрасте, но чаще заболевают  </a:t>
            </a:r>
            <a:r>
              <a:rPr lang="ru-RU" alt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дети раннего, дошкольного и школьного возраста. Дети до трёх месяцев имеют врождённый иммунитет, если мать болела корью или была привита.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Корь распространена повсеместно.</a:t>
            </a:r>
            <a:endParaRPr lang="ru-RU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Источник инфекции больной человек в последние 2 дня инкубационного периода и до 4 дня после высыпаний.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Воздушно-капельный путь передачи инфекции.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err="1" smtClean="0"/>
              <a:t>Зимне</a:t>
            </a:r>
            <a:r>
              <a:rPr lang="ru-RU" sz="2800" dirty="0" smtClean="0"/>
              <a:t> – весенняя сезонность.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Переболевшие корью вырабатывают стойкий иммунитет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Катаральный период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>
          <a:xfrm>
            <a:off x="468313" y="1268413"/>
            <a:ext cx="8686800" cy="55895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Заболевание </a:t>
            </a: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начинается остро, поднимается температура тела до 38 – 39 градусов.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 ребёнка появляется</a:t>
            </a:r>
            <a:r>
              <a:rPr lang="ru-RU" alt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головная боль, насморк, светобоязнь, явления конъюнктивита, вялость, раздражительность, сильный, сухой и навязчивый кашель, осиплость голоса, коревая энантема- красные пятна на твердом и мягком небе.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dirty="0" smtClean="0"/>
              <a:t>Через 1-2 дня от начала заболевания на слизистой щёк у малых коренных зубов появляются мелкие белесые небольшие пятнышки, окруженные узкой красной каймой-пятна Бельского-Филатова-</a:t>
            </a:r>
            <a:r>
              <a:rPr lang="ru-RU" sz="2400" dirty="0" err="1" smtClean="0"/>
              <a:t>Коплика</a:t>
            </a:r>
            <a:r>
              <a:rPr lang="ru-RU" sz="2400" smtClean="0"/>
              <a:t>, патогномоничные </a:t>
            </a:r>
            <a:r>
              <a:rPr lang="ru-RU" sz="2400" dirty="0" smtClean="0"/>
              <a:t>для кори. 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697413"/>
            <a:ext cx="2627312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Период высыпания</a:t>
            </a:r>
          </a:p>
        </p:txBody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mtClean="0"/>
              <a:t>Начинается на 4-5 день болезни,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/>
              <a:t>Продолжается 3-4 дня,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/>
              <a:t>Пятнисто-папулезный характер сыпи, располагается на неизмененном фоне кожи, склонна к слиянию,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/>
              <a:t>Высыпание происходит поэтапно, в течение 3-4 дней (1 день – лицо, до верхней части туловища, 2 день – туловище и частично руки, 3 день – руки, ноги.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196975"/>
            <a:ext cx="3671888" cy="4824413"/>
          </a:xfrm>
          <a:noFill/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38" y="1052513"/>
            <a:ext cx="4162425" cy="4968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395288" y="115888"/>
            <a:ext cx="8497887" cy="1873250"/>
          </a:xfrm>
        </p:spPr>
        <p:txBody>
          <a:bodyPr/>
          <a:lstStyle/>
          <a:p>
            <a:pPr algn="ctr" eaLnBrk="1" hangingPunct="1"/>
            <a:r>
              <a:rPr lang="ru-RU" altLang="ru-RU" sz="3200" smtClean="0"/>
              <a:t>Характерно «коревое» лицо: одутловатое с отёчными веками, </a:t>
            </a:r>
            <a:br>
              <a:rPr lang="ru-RU" altLang="ru-RU" sz="3200" smtClean="0"/>
            </a:br>
            <a:r>
              <a:rPr lang="ru-RU" altLang="ru-RU" sz="3200" smtClean="0"/>
              <a:t>покрытое сливной сыпью</a:t>
            </a:r>
          </a:p>
        </p:txBody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>
          <a:xfrm>
            <a:off x="684213" y="2276475"/>
            <a:ext cx="8351837" cy="4383088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73238"/>
            <a:ext cx="8064500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Период пигментации</a:t>
            </a:r>
          </a:p>
        </p:txBody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Продолжается 1-1,5 недели,</a:t>
            </a:r>
          </a:p>
          <a:p>
            <a:pPr eaLnBrk="1" hangingPunct="1"/>
            <a:r>
              <a:rPr lang="ru-RU" altLang="ru-RU" smtClean="0"/>
              <a:t>Сыпь бледнеет и пигментирует в последовательности высыпания,</a:t>
            </a:r>
          </a:p>
          <a:p>
            <a:pPr eaLnBrk="1" hangingPunct="1"/>
            <a:r>
              <a:rPr lang="ru-RU" altLang="ru-RU" smtClean="0"/>
              <a:t>Отрубевидное шелушение – 5-7 дней.</a:t>
            </a:r>
          </a:p>
          <a:p>
            <a:pPr eaLnBrk="1" hangingPunct="1"/>
            <a:r>
              <a:rPr lang="ru-RU" altLang="ru-RU" smtClean="0"/>
              <a:t>До 2-3 месяцев может сохраняться астения.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1268</TotalTime>
  <Words>875</Words>
  <Application>Microsoft Office PowerPoint</Application>
  <PresentationFormat>Экран (4:3)</PresentationFormat>
  <Paragraphs>100</Paragraphs>
  <Slides>20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Franklin Gothic Book</vt:lpstr>
      <vt:lpstr>Wingdings 2</vt:lpstr>
      <vt:lpstr>Calibri</vt:lpstr>
      <vt:lpstr>Times New Roman</vt:lpstr>
      <vt:lpstr>Courier New</vt:lpstr>
      <vt:lpstr>Wingdings</vt:lpstr>
      <vt:lpstr>Техническая</vt:lpstr>
      <vt:lpstr>Корь </vt:lpstr>
      <vt:lpstr>              Актуальность</vt:lpstr>
      <vt:lpstr>Корь </vt:lpstr>
      <vt:lpstr>Эпидемиология </vt:lpstr>
      <vt:lpstr>Катаральный период</vt:lpstr>
      <vt:lpstr>Период высыпания</vt:lpstr>
      <vt:lpstr>Презентация PowerPoint</vt:lpstr>
      <vt:lpstr>Характерно «коревое» лицо: одутловатое с отёчными веками,  покрытое сливной сыпью</vt:lpstr>
      <vt:lpstr>Период пигментации</vt:lpstr>
      <vt:lpstr>Осложнения </vt:lpstr>
      <vt:lpstr>Иммунитет к кори формируется после перенесенного заболевания или после проведения иммунизации.</vt:lpstr>
      <vt:lpstr>Лечение </vt:lpstr>
      <vt:lpstr>МЕРОПРИЯТИЯ В ОЧАГЕ КОРИ(СанПин 3.1.2952-11)</vt:lpstr>
      <vt:lpstr>Презентация PowerPoint</vt:lpstr>
      <vt:lpstr>Охват вакцинацией и ревакцинацией против кори, детей  в  декретированных возрастах должен составлять не менее 95% </vt:lpstr>
      <vt:lpstr> Вакцина коревая культуральная живая </vt:lpstr>
      <vt:lpstr>Презентация PowerPoint</vt:lpstr>
      <vt:lpstr> Вакцина паротитно- коревая культуральная живая</vt:lpstr>
      <vt:lpstr>Приорикс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Корь  (клиника, диагностика, лечение, профилактика)</dc:title>
  <dc:creator>Пользователь Windows</dc:creator>
  <cp:lastModifiedBy>Ольга А. Салеева</cp:lastModifiedBy>
  <cp:revision>99</cp:revision>
  <dcterms:created xsi:type="dcterms:W3CDTF">2010-06-24T15:40:30Z</dcterms:created>
  <dcterms:modified xsi:type="dcterms:W3CDTF">2022-10-17T08:21:53Z</dcterms:modified>
</cp:coreProperties>
</file>